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9144000" cy="6858000" type="screen4x3"/>
  <p:notesSz cx="6858000" cy="91995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2787"/>
    <p:restoredTop sz="90929"/>
  </p:normalViewPr>
  <p:slideViewPr>
    <p:cSldViewPr>
      <p:cViewPr>
        <p:scale>
          <a:sx n="150" d="100"/>
          <a:sy n="150" d="100"/>
        </p:scale>
        <p:origin x="-2888" y="-6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pitchFamily="-80" charset="-128"/>
                <a:cs typeface="+mn-cs"/>
              </a:defRPr>
            </a:lvl1pPr>
          </a:lstStyle>
          <a:p>
            <a:pPr>
              <a:defRPr/>
            </a:pPr>
            <a:fld id="{943D7661-EAE4-4045-8416-8973DD1B56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1555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0300" y="690563"/>
            <a:ext cx="4598988" cy="34496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70388"/>
            <a:ext cx="5486400" cy="413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pitchFamily="-80" charset="-128"/>
                <a:cs typeface="+mn-cs"/>
              </a:defRPr>
            </a:lvl1pPr>
          </a:lstStyle>
          <a:p>
            <a:pPr>
              <a:defRPr/>
            </a:pPr>
            <a:fld id="{78C25091-3D63-407E-A4D2-D787B7F9E6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7748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38E6C-71D7-4BC0-87DD-F873671E64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26BC45-BEF4-4C0A-B420-780FB79421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C596C-0412-4141-B776-6096BF910F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E4BDD-9366-4375-AA7E-3E2B65BDBA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D9AD7-FDFC-4D19-A855-CC6C6369F7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9976E-21D6-4ACD-BF10-1E64738FA4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FC60F-0B27-4929-BF51-9A9C9C3471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BC333-007A-468B-B253-EE036A14AC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48005-0A81-4227-8569-5CFBC9308E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63905-A63C-4373-8C93-C2EAE0AA85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C397C-A6B0-408C-B550-FBB1EBF04C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ea typeface="ＭＳ Ｐゴシック" pitchFamily="-80" charset="-128"/>
                <a:cs typeface="+mn-cs"/>
              </a:defRPr>
            </a:lvl1pPr>
          </a:lstStyle>
          <a:p>
            <a:pPr>
              <a:defRPr/>
            </a:pPr>
            <a:fld id="{54CD9EA2-8ECE-42F1-BFA0-7977EB8920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8" descr="MCj03839620000[1]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305800" y="6324600"/>
            <a:ext cx="374650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ChangeArrowheads="1"/>
          </p:cNvSpPr>
          <p:nvPr/>
        </p:nvSpPr>
        <p:spPr bwMode="auto">
          <a:xfrm>
            <a:off x="304800" y="685800"/>
            <a:ext cx="2133600" cy="25908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600" dirty="0"/>
          </a:p>
        </p:txBody>
      </p:sp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6781800" y="685800"/>
            <a:ext cx="2057400" cy="25908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1400" dirty="0"/>
              <a:t> </a:t>
            </a:r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15363" name="AutoShape 5"/>
          <p:cNvSpPr>
            <a:spLocks noChangeArrowheads="1"/>
          </p:cNvSpPr>
          <p:nvPr/>
        </p:nvSpPr>
        <p:spPr bwMode="auto">
          <a:xfrm>
            <a:off x="2667000" y="762000"/>
            <a:ext cx="3962400" cy="26670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3429000" y="4191000"/>
            <a:ext cx="2362200" cy="3810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 dirty="0"/>
          </a:p>
        </p:txBody>
      </p:sp>
      <p:sp>
        <p:nvSpPr>
          <p:cNvPr id="15365" name="Oval 7"/>
          <p:cNvSpPr>
            <a:spLocks noChangeArrowheads="1"/>
          </p:cNvSpPr>
          <p:nvPr/>
        </p:nvSpPr>
        <p:spPr bwMode="auto">
          <a:xfrm>
            <a:off x="6705600" y="4191000"/>
            <a:ext cx="2209800" cy="2209800"/>
          </a:xfrm>
          <a:prstGeom prst="ellipse">
            <a:avLst/>
          </a:prstGeom>
          <a:noFill/>
          <a:ln w="2857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 marL="342900" indent="-342900"/>
            <a:endParaRPr lang="en-US" sz="1400" dirty="0"/>
          </a:p>
        </p:txBody>
      </p:sp>
      <p:sp>
        <p:nvSpPr>
          <p:cNvPr id="15368" name="Line 11"/>
          <p:cNvSpPr>
            <a:spLocks noChangeShapeType="1"/>
          </p:cNvSpPr>
          <p:nvPr/>
        </p:nvSpPr>
        <p:spPr bwMode="auto">
          <a:xfrm flipV="1">
            <a:off x="5257800" y="2590800"/>
            <a:ext cx="1524000" cy="16002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5369" name="Line 12"/>
          <p:cNvSpPr>
            <a:spLocks noChangeShapeType="1"/>
          </p:cNvSpPr>
          <p:nvPr/>
        </p:nvSpPr>
        <p:spPr bwMode="auto">
          <a:xfrm>
            <a:off x="5715000" y="4267200"/>
            <a:ext cx="1295400" cy="2286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5370" name="Line 13"/>
          <p:cNvSpPr>
            <a:spLocks noChangeShapeType="1"/>
          </p:cNvSpPr>
          <p:nvPr/>
        </p:nvSpPr>
        <p:spPr bwMode="auto">
          <a:xfrm>
            <a:off x="4648200" y="3429000"/>
            <a:ext cx="0" cy="7620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5371" name="Line 14"/>
          <p:cNvSpPr>
            <a:spLocks noChangeShapeType="1"/>
          </p:cNvSpPr>
          <p:nvPr/>
        </p:nvSpPr>
        <p:spPr bwMode="auto">
          <a:xfrm flipH="1">
            <a:off x="2133600" y="4191000"/>
            <a:ext cx="1219200" cy="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5372" name="Line 15"/>
          <p:cNvSpPr>
            <a:spLocks noChangeShapeType="1"/>
          </p:cNvSpPr>
          <p:nvPr/>
        </p:nvSpPr>
        <p:spPr bwMode="auto">
          <a:xfrm flipH="1" flipV="1">
            <a:off x="2438400" y="2667000"/>
            <a:ext cx="1295400" cy="13716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5373" name="Text Box 16"/>
          <p:cNvSpPr txBox="1">
            <a:spLocks noChangeArrowheads="1"/>
          </p:cNvSpPr>
          <p:nvPr/>
        </p:nvSpPr>
        <p:spPr bwMode="auto">
          <a:xfrm>
            <a:off x="304800" y="304800"/>
            <a:ext cx="2133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2.) Definition:</a:t>
            </a:r>
            <a:r>
              <a:rPr lang="en-US" sz="1000" dirty="0"/>
              <a:t> Write the definition in your own words.</a:t>
            </a:r>
          </a:p>
        </p:txBody>
      </p:sp>
      <p:sp>
        <p:nvSpPr>
          <p:cNvPr id="15374" name="Text Box 17"/>
          <p:cNvSpPr txBox="1">
            <a:spLocks noChangeArrowheads="1"/>
          </p:cNvSpPr>
          <p:nvPr/>
        </p:nvSpPr>
        <p:spPr bwMode="auto">
          <a:xfrm>
            <a:off x="2667000" y="207963"/>
            <a:ext cx="3810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3.) Does it make sense? </a:t>
            </a:r>
            <a:r>
              <a:rPr lang="en-US" sz="1000" dirty="0"/>
              <a:t>Circle the sentence(s) that does not make sense. Underline the </a:t>
            </a:r>
            <a:r>
              <a:rPr lang="en-US" sz="1000" dirty="0" smtClean="0"/>
              <a:t>part(</a:t>
            </a:r>
            <a:r>
              <a:rPr lang="en-US" sz="1000" dirty="0"/>
              <a:t>s) that does not make sense.</a:t>
            </a:r>
          </a:p>
        </p:txBody>
      </p:sp>
      <p:sp>
        <p:nvSpPr>
          <p:cNvPr id="15375" name="Text Box 18"/>
          <p:cNvSpPr txBox="1">
            <a:spLocks noChangeArrowheads="1"/>
          </p:cNvSpPr>
          <p:nvPr/>
        </p:nvSpPr>
        <p:spPr bwMode="auto">
          <a:xfrm>
            <a:off x="6781800" y="304800"/>
            <a:ext cx="2133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4.) Context:  </a:t>
            </a:r>
            <a:r>
              <a:rPr lang="en-US" sz="1000" dirty="0"/>
              <a:t>Make a </a:t>
            </a:r>
            <a:r>
              <a:rPr lang="en-US" sz="1000" dirty="0" smtClean="0"/>
              <a:t>Text-to-Self </a:t>
            </a:r>
            <a:r>
              <a:rPr lang="en-US" sz="1000" dirty="0"/>
              <a:t>and/or World Connection.</a:t>
            </a:r>
          </a:p>
        </p:txBody>
      </p:sp>
      <p:sp>
        <p:nvSpPr>
          <p:cNvPr id="15376" name="Text Box 19"/>
          <p:cNvSpPr txBox="1">
            <a:spLocks noChangeArrowheads="1"/>
          </p:cNvSpPr>
          <p:nvPr/>
        </p:nvSpPr>
        <p:spPr bwMode="auto">
          <a:xfrm>
            <a:off x="6781800" y="3657600"/>
            <a:ext cx="20574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6.) Word building: </a:t>
            </a:r>
            <a:r>
              <a:rPr lang="en-US" sz="1000" dirty="0"/>
              <a:t>Choose the real word and write another real, related word.</a:t>
            </a:r>
          </a:p>
        </p:txBody>
      </p:sp>
      <p:sp>
        <p:nvSpPr>
          <p:cNvPr id="15378" name="Text Box 21"/>
          <p:cNvSpPr txBox="1">
            <a:spLocks noChangeArrowheads="1"/>
          </p:cNvSpPr>
          <p:nvPr/>
        </p:nvSpPr>
        <p:spPr bwMode="auto">
          <a:xfrm>
            <a:off x="304800" y="3276600"/>
            <a:ext cx="21336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000" b="1" dirty="0"/>
              <a:t>5.) Assurance word: </a:t>
            </a:r>
          </a:p>
          <a:p>
            <a:pPr>
              <a:spcBef>
                <a:spcPts val="0"/>
              </a:spcBef>
            </a:pPr>
            <a:r>
              <a:rPr lang="en-US" sz="1000" dirty="0"/>
              <a:t>Write a sentence that uses the assurance </a:t>
            </a:r>
            <a:r>
              <a:rPr lang="en-US" sz="1000" dirty="0" smtClean="0"/>
              <a:t>word, </a:t>
            </a:r>
            <a:r>
              <a:rPr lang="en-US" sz="1000" b="1" dirty="0" smtClean="0"/>
              <a:t>scientific </a:t>
            </a:r>
            <a:r>
              <a:rPr lang="en-US" sz="1000" b="1" dirty="0" smtClean="0"/>
              <a:t>notation, </a:t>
            </a:r>
            <a:r>
              <a:rPr lang="en-US" sz="1000" dirty="0" smtClean="0"/>
              <a:t>and </a:t>
            </a:r>
            <a:r>
              <a:rPr lang="en-US" sz="1000" dirty="0"/>
              <a:t>the vocabulary concept word(s</a:t>
            </a:r>
            <a:r>
              <a:rPr lang="en-US" sz="1000" dirty="0" smtClean="0"/>
              <a:t>). </a:t>
            </a:r>
            <a:endParaRPr lang="en-US" sz="1000" dirty="0"/>
          </a:p>
        </p:txBody>
      </p:sp>
      <p:sp>
        <p:nvSpPr>
          <p:cNvPr id="15379" name="Text Box 25"/>
          <p:cNvSpPr txBox="1">
            <a:spLocks noChangeArrowheads="1"/>
          </p:cNvSpPr>
          <p:nvPr/>
        </p:nvSpPr>
        <p:spPr bwMode="auto">
          <a:xfrm>
            <a:off x="6934200" y="4648200"/>
            <a:ext cx="166224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AutoNum type="alphaUcPeriod"/>
            </a:pPr>
            <a:r>
              <a:rPr lang="en-US" sz="1400" dirty="0" err="1" smtClean="0"/>
              <a:t>significantion</a:t>
            </a:r>
            <a:endParaRPr lang="en-US" sz="1400" dirty="0" smtClean="0"/>
          </a:p>
          <a:p>
            <a:pPr marL="342900" indent="-342900">
              <a:buFontTx/>
              <a:buAutoNum type="alphaUcPeriod"/>
            </a:pPr>
            <a:r>
              <a:rPr lang="en-US" sz="1400" dirty="0" smtClean="0"/>
              <a:t>significance</a:t>
            </a:r>
            <a:endParaRPr lang="en-US" sz="1400" dirty="0"/>
          </a:p>
          <a:p>
            <a:pPr marL="342900" indent="-342900">
              <a:buAutoNum type="alphaUcPeriod"/>
            </a:pPr>
            <a:r>
              <a:rPr lang="en-US" sz="1400" dirty="0" err="1" smtClean="0"/>
              <a:t>significated</a:t>
            </a:r>
            <a:endParaRPr lang="en-US" sz="1400" dirty="0"/>
          </a:p>
          <a:p>
            <a:pPr marL="342900" indent="-342900"/>
            <a:r>
              <a:rPr lang="en-US" sz="1400" dirty="0"/>
              <a:t>D._____________</a:t>
            </a:r>
          </a:p>
        </p:txBody>
      </p:sp>
      <p:sp>
        <p:nvSpPr>
          <p:cNvPr id="15381" name="TextBox 24"/>
          <p:cNvSpPr txBox="1">
            <a:spLocks noChangeArrowheads="1"/>
          </p:cNvSpPr>
          <p:nvPr/>
        </p:nvSpPr>
        <p:spPr bwMode="auto">
          <a:xfrm>
            <a:off x="3429000" y="4191000"/>
            <a:ext cx="2362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u="sng" dirty="0" smtClean="0"/>
              <a:t>significantly</a:t>
            </a:r>
            <a:endParaRPr lang="en-US" u="sng" dirty="0"/>
          </a:p>
        </p:txBody>
      </p:sp>
      <p:sp>
        <p:nvSpPr>
          <p:cNvPr id="15382" name="TextBox 25"/>
          <p:cNvSpPr txBox="1">
            <a:spLocks noChangeArrowheads="1"/>
          </p:cNvSpPr>
          <p:nvPr/>
        </p:nvSpPr>
        <p:spPr bwMode="auto">
          <a:xfrm>
            <a:off x="2895600" y="762000"/>
            <a:ext cx="3505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 smtClean="0"/>
              <a:t>In 530 </a:t>
            </a:r>
            <a:r>
              <a:rPr lang="en-US" sz="1200" dirty="0" smtClean="0"/>
              <a:t>B.C</a:t>
            </a:r>
            <a:r>
              <a:rPr lang="en-US" sz="1200" dirty="0"/>
              <a:t>., </a:t>
            </a:r>
            <a:r>
              <a:rPr lang="en-US" sz="1200" dirty="0" smtClean="0"/>
              <a:t>Democritus </a:t>
            </a:r>
            <a:r>
              <a:rPr lang="en-US" sz="1200" dirty="0" smtClean="0"/>
              <a:t>made a significant contribution to the scientific world when he hypothesized the atom.</a:t>
            </a:r>
          </a:p>
          <a:p>
            <a:pPr marL="228600" indent="-228600">
              <a:buAutoNum type="arabicPeriod"/>
            </a:pPr>
            <a:endParaRPr lang="en-US" sz="1200" dirty="0" smtClean="0"/>
          </a:p>
          <a:p>
            <a:pPr marL="228600" indent="-228600">
              <a:buAutoNum type="arabicPeriod"/>
            </a:pPr>
            <a:r>
              <a:rPr lang="en-US" sz="1200" dirty="0" smtClean="0"/>
              <a:t>Electrons are significantly smaller than protons or neutrons.</a:t>
            </a:r>
          </a:p>
          <a:p>
            <a:pPr marL="228600" indent="-228600">
              <a:buAutoNum type="arabicPeriod"/>
            </a:pPr>
            <a:endParaRPr lang="en-US" sz="1200" dirty="0" smtClean="0"/>
          </a:p>
          <a:p>
            <a:pPr marL="228600" indent="-228600">
              <a:buAutoNum type="arabicPeriod"/>
            </a:pPr>
            <a:r>
              <a:rPr lang="en-US" sz="1200" dirty="0" smtClean="0"/>
              <a:t>The idea that the atom is mostly energy is insignificant. </a:t>
            </a:r>
          </a:p>
          <a:p>
            <a:pPr marL="228600" indent="-228600">
              <a:buAutoNum type="arabicPeriod"/>
            </a:pPr>
            <a:endParaRPr lang="en-US" sz="1200" dirty="0" smtClean="0"/>
          </a:p>
        </p:txBody>
      </p:sp>
      <p:sp>
        <p:nvSpPr>
          <p:cNvPr id="15383" name="TextBox 26"/>
          <p:cNvSpPr txBox="1">
            <a:spLocks noChangeArrowheads="1"/>
          </p:cNvSpPr>
          <p:nvPr/>
        </p:nvSpPr>
        <p:spPr bwMode="auto">
          <a:xfrm>
            <a:off x="6781800" y="762000"/>
            <a:ext cx="2057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 smtClean="0"/>
              <a:t>The most significant memory I have from last </a:t>
            </a:r>
            <a:r>
              <a:rPr lang="en-US" sz="1200" smtClean="0"/>
              <a:t>summer is…..</a:t>
            </a:r>
            <a:endParaRPr lang="en-US" sz="1200" dirty="0"/>
          </a:p>
        </p:txBody>
      </p:sp>
      <p:sp>
        <p:nvSpPr>
          <p:cNvPr id="15385" name="Rectangle 4"/>
          <p:cNvSpPr>
            <a:spLocks noChangeArrowheads="1"/>
          </p:cNvSpPr>
          <p:nvPr/>
        </p:nvSpPr>
        <p:spPr bwMode="auto">
          <a:xfrm>
            <a:off x="304800" y="4191000"/>
            <a:ext cx="1981200" cy="22098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1400" dirty="0"/>
              <a:t> </a:t>
            </a:r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31" name="Rectangle 30"/>
          <p:cNvSpPr/>
          <p:nvPr/>
        </p:nvSpPr>
        <p:spPr>
          <a:xfrm>
            <a:off x="0" y="6611938"/>
            <a:ext cx="48768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>
                <a:latin typeface="+mn-lt"/>
                <a:ea typeface="ＭＳ Ｐゴシック" pitchFamily="-80" charset="-128"/>
                <a:cs typeface="+mn-cs"/>
              </a:rPr>
              <a:t>Adapted from Teacher Quality Research Project, Grant Award #R305M050121A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886</TotalTime>
  <Words>181</Words>
  <Application>Microsoft Macintosh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PowerPoint Presentation</vt:lpstr>
    </vt:vector>
  </TitlesOfParts>
  <Company>Tamu-College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Materials</dc:title>
  <dc:creator>Angie Hairrell</dc:creator>
  <cp:lastModifiedBy>VGC</cp:lastModifiedBy>
  <cp:revision>64</cp:revision>
  <cp:lastPrinted>2010-07-12T17:10:32Z</cp:lastPrinted>
  <dcterms:created xsi:type="dcterms:W3CDTF">2010-10-11T20:31:42Z</dcterms:created>
  <dcterms:modified xsi:type="dcterms:W3CDTF">2011-09-20T15:35:31Z</dcterms:modified>
</cp:coreProperties>
</file>